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654" r:id="rId5"/>
    <p:sldId id="655" r:id="rId6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B222216-B876-D424-0349-F92A5BCDC070}" name="Sarah Hofmann" initials="SH" userId="S::sho@cyberpilot.io::616c180b-a736-4b71-98aa-3dda88a597e5" providerId="AD"/>
  <p188:author id="{8CE1AB42-E979-CC13-A7A5-EB514366956A}" name="Benjamin Pomerleau" initials="BP" userId="S::bpo@cyberpilot.io::afe05a6e-6983-40ec-a7ed-49661093191e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FF00"/>
    <a:srgbClr val="FFC000"/>
    <a:srgbClr val="FFFF00"/>
    <a:srgbClr val="F6F6F3"/>
    <a:srgbClr val="E94F37"/>
    <a:srgbClr val="D1904F"/>
    <a:srgbClr val="B7C1B0"/>
    <a:srgbClr val="FF0000"/>
    <a:srgbClr val="DCEA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A65F8BB-A0E4-7DE7-8475-22B54F824F04}" v="267" dt="2025-05-02T12:13:52.720"/>
    <p1510:client id="{90EA16C3-BB37-4D31-7CCD-73D23BA9A842}" v="161" dt="2025-05-01T12:08:45.9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81"/>
  </p:normalViewPr>
  <p:slideViewPr>
    <p:cSldViewPr snapToGrid="0">
      <p:cViewPr>
        <p:scale>
          <a:sx n="117" d="100"/>
          <a:sy n="117" d="100"/>
        </p:scale>
        <p:origin x="-54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64804-42B4-C882-D21A-0BC8ECB665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E33398-AD56-2809-3A95-CFB94584F7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a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EA4F15-E433-5549-C333-54EC07905F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5878D-E36E-4C15-B0FB-7B376C92884F}" type="datetimeFigureOut">
              <a:rPr lang="da-DK" smtClean="0"/>
              <a:t>05.05.2025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9A4139-F3DA-9EE7-FD6D-0BB958CFF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CF1CC5-BAB5-D9D6-7D25-8DF192D6ED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303FE-B1CE-45CF-BF44-A06D42F6661B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61199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12D0FC-CA15-24BF-DF65-D87EB12D5D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CDE74B-0B3F-D4A7-6887-47EC597F34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115DA4-D7A7-051A-7E59-37B64175D9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5878D-E36E-4C15-B0FB-7B376C92884F}" type="datetimeFigureOut">
              <a:rPr lang="da-DK" smtClean="0"/>
              <a:t>05.05.2025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8D5468-F598-B924-5806-AAF84A953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D5B8D7-EBC5-7466-1DA6-1D15414F4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303FE-B1CE-45CF-BF44-A06D42F6661B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34988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5D1288F-6394-71D9-1D46-ADD37FBD30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1A3140-00ED-6955-D794-6A84E029F7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A49A59-9E8A-35E1-6F4A-71D1E7457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5878D-E36E-4C15-B0FB-7B376C92884F}" type="datetimeFigureOut">
              <a:rPr lang="da-DK" smtClean="0"/>
              <a:t>05.05.2025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149F05-31A3-6B2E-92B5-24BCBD840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8EED00-E6E7-60DD-1467-154F0250F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303FE-B1CE-45CF-BF44-A06D42F6661B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08631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D8EF48-9DC5-1E6C-B6E9-09216A1682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209E85-D072-53D2-0A5A-0FBF6A206C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14E9FD-1A1A-E559-154E-05412C7FD3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5878D-E36E-4C15-B0FB-7B376C92884F}" type="datetimeFigureOut">
              <a:rPr lang="da-DK" smtClean="0"/>
              <a:t>05.05.2025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769D81-94F3-6C22-109D-7442C99EE4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22DB39-F0D3-47DB-0B37-24A4B10A0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303FE-B1CE-45CF-BF44-A06D42F6661B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35707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B289CA-F9FA-EA31-E664-E72B7E5C39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43F55A-F851-B383-B9D3-1520E4C5F8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1F22EF-3D68-4279-D136-9B958D03D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5878D-E36E-4C15-B0FB-7B376C92884F}" type="datetimeFigureOut">
              <a:rPr lang="da-DK" smtClean="0"/>
              <a:t>05.05.2025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AC4A40-6960-FF33-6017-3042F6060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1DC6A5-DE05-83B8-6536-DFFE8AE2B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303FE-B1CE-45CF-BF44-A06D42F6661B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78758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0DFDF0-3690-46E6-4E77-B6F18E6724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0E5D49-3E93-D317-5113-C7CCE07A80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4278E2-DD31-3012-2B89-0BD2C2E64A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53DE52-CC47-D9ED-1B90-113247192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5878D-E36E-4C15-B0FB-7B376C92884F}" type="datetimeFigureOut">
              <a:rPr lang="da-DK" smtClean="0"/>
              <a:t>05.05.2025</a:t>
            </a:fld>
            <a:endParaRPr lang="da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B07CC0-E098-BBD3-ACE4-408060C52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AD9116-1D8D-96E9-37D0-88CEBB298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303FE-B1CE-45CF-BF44-A06D42F6661B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05232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EF9CAD-1C57-FB9F-9D68-4C88B610D6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767CDF-1E50-78BE-3897-E64AF7697D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F72648-1BFD-A4BD-48A5-859E763DA1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C6E629B-27A9-4588-679F-0619E275AF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97A101-D6F8-718B-8135-9B46773BBD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E3F21C8-6D1E-1774-8B12-8936B2184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5878D-E36E-4C15-B0FB-7B376C92884F}" type="datetimeFigureOut">
              <a:rPr lang="da-DK" smtClean="0"/>
              <a:t>05.05.2025</a:t>
            </a:fld>
            <a:endParaRPr lang="da-DK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5A59FE9-E277-1BC0-0763-090045090B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8966807-963A-C0F6-0D7E-D0DE51B5B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303FE-B1CE-45CF-BF44-A06D42F6661B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2611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4D34C9-5C96-8203-F6E5-EB79ED9C97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C73BAAC-22F4-7A02-1E15-DC07C1E16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5878D-E36E-4C15-B0FB-7B376C92884F}" type="datetimeFigureOut">
              <a:rPr lang="da-DK" smtClean="0"/>
              <a:t>05.05.2025</a:t>
            </a:fld>
            <a:endParaRPr lang="da-D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D19DA53-DB50-A517-A5EC-C69B2E7D5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8FA2A4-D520-6523-DE25-BAA69E886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303FE-B1CE-45CF-BF44-A06D42F6661B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9349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7704D5C-C8CE-37C2-B8DA-227A7E9F7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5878D-E36E-4C15-B0FB-7B376C92884F}" type="datetimeFigureOut">
              <a:rPr lang="da-DK" smtClean="0"/>
              <a:t>05.05.2025</a:t>
            </a:fld>
            <a:endParaRPr lang="da-DK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5625617-92B5-E2EC-1ED0-79190CF9F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F41AAA-E98C-931B-C9D0-C97AC15A5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303FE-B1CE-45CF-BF44-A06D42F6661B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58580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D8502D-2F6F-174C-E32C-DFE7887C9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5695EE-CF54-1151-00FA-D82062D797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BC7D9C1-2286-812F-7005-6B9A465BA7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A4323B-7683-5CB8-D164-85C5A0B0D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5878D-E36E-4C15-B0FB-7B376C92884F}" type="datetimeFigureOut">
              <a:rPr lang="da-DK" smtClean="0"/>
              <a:t>05.05.2025</a:t>
            </a:fld>
            <a:endParaRPr lang="da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8A59FA-6E59-4A38-9AEA-786C5E9B7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82B56B-A782-C3D1-6FA8-A771B4358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303FE-B1CE-45CF-BF44-A06D42F6661B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31598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DEC41C-F650-92BE-033F-45C5A12B0A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B33F2D5-23F6-E95B-EB65-E30A98E488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16EC9B-BB46-9788-B25C-A260BB0438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7418A9-4116-02E6-902F-07A8A64C0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5878D-E36E-4C15-B0FB-7B376C92884F}" type="datetimeFigureOut">
              <a:rPr lang="da-DK" smtClean="0"/>
              <a:t>05.05.2025</a:t>
            </a:fld>
            <a:endParaRPr lang="da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6931D6-8E3D-CEF2-46AE-3872B84FA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3E2C7F-DF5A-0623-1296-946B9547E0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303FE-B1CE-45CF-BF44-A06D42F6661B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16398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3AFB02B-B2C3-1668-A0CB-790264DAE6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91DDF3-7DCA-54A6-108F-AC5D2FBD55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5C7AC1-275E-C428-5E1B-EE576BA2FA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2A5878D-E36E-4C15-B0FB-7B376C92884F}" type="datetimeFigureOut">
              <a:rPr lang="da-DK" smtClean="0"/>
              <a:t>05.05.2025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ABD83E-26B7-DE1F-80F2-C4D6FA5DC2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BA3D1F-4891-1BF7-A344-6690AE5C8F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22303FE-B1CE-45CF-BF44-A06D42F6661B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5591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1CD7A4-7B02-1DC3-2924-0FA793D7B1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52CEAC-C79D-E7D2-6DA2-72CF6D5B7D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87850" y="1170919"/>
            <a:ext cx="4016300" cy="762035"/>
          </a:xfrm>
        </p:spPr>
        <p:txBody>
          <a:bodyPr>
            <a:normAutofit/>
          </a:bodyPr>
          <a:lstStyle/>
          <a:p>
            <a:r>
              <a:rPr lang="en-US" dirty="0" err="1">
                <a:latin typeface="Montserrat ExtraBold"/>
              </a:rPr>
              <a:t>Introduktion</a:t>
            </a:r>
            <a:endParaRPr lang="en-US" dirty="0"/>
          </a:p>
        </p:txBody>
      </p:sp>
      <p:pic>
        <p:nvPicPr>
          <p:cNvPr id="17" name="Picture 16" descr="A group of fish on a black background&#10;&#10;Description automatically generated">
            <a:extLst>
              <a:ext uri="{FF2B5EF4-FFF2-40B4-BE49-F238E27FC236}">
                <a16:creationId xmlns:a16="http://schemas.microsoft.com/office/drawing/2014/main" id="{7945111A-2545-50A4-0041-FCFD53A993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32045" y="5332700"/>
            <a:ext cx="3360296" cy="128075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7BE888C-DA2D-C7DB-D15D-75FB53B36FF9}"/>
              </a:ext>
            </a:extLst>
          </p:cNvPr>
          <p:cNvSpPr txBox="1"/>
          <p:nvPr/>
        </p:nvSpPr>
        <p:spPr>
          <a:xfrm>
            <a:off x="2124419" y="2204826"/>
            <a:ext cx="794316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None/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Montserrat" pitchFamily="2" charset="77"/>
              </a:rPr>
              <a:t>Dette er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Montserrat" pitchFamily="2" charset="77"/>
              </a:rPr>
              <a:t>vores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Montserrat" pitchFamily="2" charset="77"/>
              </a:rPr>
              <a:t>forslag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Montserrat" pitchFamily="2" charset="77"/>
              </a:rPr>
              <a:t>til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Montserrat" pitchFamily="2" charset="77"/>
              </a:rPr>
              <a:t>en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Montserrat" pitchFamily="2" charset="77"/>
              </a:rPr>
              <a:t>vejledning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Montserrat" pitchFamily="2" charset="77"/>
              </a:rPr>
              <a:t>,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Montserrat" pitchFamily="2" charset="77"/>
              </a:rPr>
              <a:t>som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Montserrat" pitchFamily="2" charset="77"/>
              </a:rPr>
              <a:t> du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Montserrat" pitchFamily="2" charset="77"/>
              </a:rPr>
              <a:t>kan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Montserrat" pitchFamily="2" charset="77"/>
              </a:rPr>
              <a:t> dele med dine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Montserrat" pitchFamily="2" charset="77"/>
              </a:rPr>
              <a:t>kolleger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Montserrat" pitchFamily="2" charset="77"/>
              </a:rPr>
              <a:t>,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Montserrat" pitchFamily="2" charset="77"/>
              </a:rPr>
              <a:t>så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Montserrat" pitchFamily="2" charset="77"/>
              </a:rPr>
              <a:t> de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Montserrat" pitchFamily="2" charset="77"/>
              </a:rPr>
              <a:t>nemt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Montserrat" pitchFamily="2" charset="77"/>
              </a:rPr>
              <a:t>kan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Montserrat" pitchFamily="2" charset="77"/>
              </a:rPr>
              <a:t>forstå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Montserrat" pitchFamily="2" charset="77"/>
              </a:rPr>
              <a:t>,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Montserrat" pitchFamily="2" charset="77"/>
              </a:rPr>
              <a:t>hvad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Montserrat" pitchFamily="2" charset="77"/>
              </a:rPr>
              <a:t> de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Montserrat" pitchFamily="2" charset="77"/>
              </a:rPr>
              <a:t>skal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Montserrat" pitchFamily="2" charset="77"/>
              </a:rPr>
              <a:t>gøre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Montserrat" pitchFamily="2" charset="77"/>
              </a:rPr>
              <a:t>i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Montserrat" pitchFamily="2" charset="77"/>
              </a:rPr>
              <a:t>tilfælde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Montserrat" pitchFamily="2" charset="77"/>
              </a:rPr>
              <a:t>af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Montserrat" pitchFamily="2" charset="77"/>
              </a:rPr>
              <a:t> phishing.</a:t>
            </a:r>
          </a:p>
          <a:p>
            <a:pPr algn="l">
              <a:buNone/>
            </a:pPr>
            <a:endParaRPr lang="en-GB" b="0" i="0" u="none" strike="noStrike" dirty="0">
              <a:solidFill>
                <a:srgbClr val="000000"/>
              </a:solidFill>
              <a:effectLst/>
              <a:latin typeface="Montserrat" pitchFamily="2" charset="77"/>
            </a:endParaRPr>
          </a:p>
          <a:p>
            <a:pPr algn="l">
              <a:buNone/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Montserrat" pitchFamily="2" charset="77"/>
              </a:rPr>
              <a:t>Du er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Montserrat" pitchFamily="2" charset="77"/>
              </a:rPr>
              <a:t>meget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Montserrat" pitchFamily="2" charset="77"/>
              </a:rPr>
              <a:t>velkommen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Montserrat" pitchFamily="2" charset="77"/>
              </a:rPr>
              <a:t>til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Montserrat" pitchFamily="2" charset="77"/>
              </a:rPr>
              <a:t> at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Montserrat" pitchFamily="2" charset="77"/>
              </a:rPr>
              <a:t>redigere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Montserrat" pitchFamily="2" charset="77"/>
              </a:rPr>
              <a:t>,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Montserrat" pitchFamily="2" charset="77"/>
              </a:rPr>
              <a:t>tilpasse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Montserrat" pitchFamily="2" charset="77"/>
              </a:rPr>
              <a:t>eller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Montserrat" pitchFamily="2" charset="77"/>
              </a:rPr>
              <a:t>fjerne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Montserrat" pitchFamily="2" charset="77"/>
              </a:rPr>
              <a:t> dele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Montserrat" pitchFamily="2" charset="77"/>
              </a:rPr>
              <a:t>af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Montserrat" pitchFamily="2" charset="77"/>
              </a:rPr>
              <a:t>indholdet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Montserrat" pitchFamily="2" charset="77"/>
              </a:rPr>
              <a:t>,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Montserrat" pitchFamily="2" charset="77"/>
              </a:rPr>
              <a:t>så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Montserrat" pitchFamily="2" charset="77"/>
              </a:rPr>
              <a:t> det passer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Montserrat" pitchFamily="2" charset="77"/>
              </a:rPr>
              <a:t>bedre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Montserrat" pitchFamily="2" charset="77"/>
              </a:rPr>
              <a:t>til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Montserrat" pitchFamily="2" charset="77"/>
              </a:rPr>
              <a:t>jeres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Montserrat" pitchFamily="2" charset="77"/>
              </a:rPr>
              <a:t>virksomhed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Montserrat" pitchFamily="2" charset="77"/>
              </a:rPr>
              <a:t>og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Montserrat" pitchFamily="2" charset="77"/>
              </a:rPr>
              <a:t> IT-setup.</a:t>
            </a:r>
          </a:p>
          <a:p>
            <a:pPr algn="l">
              <a:buNone/>
            </a:pPr>
            <a:endParaRPr lang="en-GB" b="0" i="0" u="none" strike="noStrike" dirty="0">
              <a:solidFill>
                <a:srgbClr val="000000"/>
              </a:solidFill>
              <a:effectLst/>
              <a:latin typeface="Montserrat" pitchFamily="2" charset="77"/>
            </a:endParaRPr>
          </a:p>
          <a:p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Montserrat" pitchFamily="2" charset="77"/>
              </a:rPr>
              <a:t>Bemærk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Montserrat" pitchFamily="2" charset="77"/>
              </a:rPr>
              <a:t>: De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Montserrat" pitchFamily="2" charset="77"/>
              </a:rPr>
              <a:t>gule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Montserrat" pitchFamily="2" charset="77"/>
              </a:rPr>
              <a:t>markeringer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Montserrat" pitchFamily="2" charset="77"/>
              </a:rPr>
              <a:t>på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Montserrat" pitchFamily="2" charset="77"/>
              </a:rPr>
              <a:t>næste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Montserrat" pitchFamily="2" charset="77"/>
              </a:rPr>
              <a:t> slide er blot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Montserrat" pitchFamily="2" charset="77"/>
              </a:rPr>
              <a:t>eksempler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Montserrat" pitchFamily="2" charset="77"/>
              </a:rPr>
              <a:t>. Husk at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Montserrat" pitchFamily="2" charset="77"/>
              </a:rPr>
              <a:t>gennemgå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Montserrat" pitchFamily="2" charset="77"/>
              </a:rPr>
              <a:t>og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Montserrat" pitchFamily="2" charset="77"/>
              </a:rPr>
              <a:t>tilpasse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Montserrat" pitchFamily="2" charset="77"/>
              </a:rPr>
              <a:t>dem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Montserrat" pitchFamily="2" charset="77"/>
              </a:rPr>
              <a:t>,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Montserrat" pitchFamily="2" charset="77"/>
              </a:rPr>
              <a:t>så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Montserrat" pitchFamily="2" charset="77"/>
              </a:rPr>
              <a:t> de stemmer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Montserrat" pitchFamily="2" charset="77"/>
              </a:rPr>
              <a:t>overens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Montserrat" pitchFamily="2" charset="77"/>
              </a:rPr>
              <a:t> med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Montserrat" pitchFamily="2" charset="77"/>
              </a:rPr>
              <a:t>jeres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Montserrat" pitchFamily="2" charset="77"/>
              </a:rPr>
              <a:t>behov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Montserrat" pitchFamily="2" charset="7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975506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E03566-F2A8-8CF7-362A-30E3B0B626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94D8F594-FBCC-46CA-CA9A-0BF204831A9E}"/>
              </a:ext>
            </a:extLst>
          </p:cNvPr>
          <p:cNvGrpSpPr/>
          <p:nvPr/>
        </p:nvGrpSpPr>
        <p:grpSpPr>
          <a:xfrm>
            <a:off x="1004484" y="2092156"/>
            <a:ext cx="3123259" cy="4255045"/>
            <a:chOff x="1004484" y="2092156"/>
            <a:chExt cx="3123259" cy="4255045"/>
          </a:xfrm>
        </p:grpSpPr>
        <p:sp>
          <p:nvSpPr>
            <p:cNvPr id="12" name="Rounded Rectangle 11">
              <a:extLst>
                <a:ext uri="{FF2B5EF4-FFF2-40B4-BE49-F238E27FC236}">
                  <a16:creationId xmlns:a16="http://schemas.microsoft.com/office/drawing/2014/main" id="{6DBD7E27-4E31-1C80-B875-A2A4A8072C01}"/>
                </a:ext>
              </a:extLst>
            </p:cNvPr>
            <p:cNvSpPr/>
            <p:nvPr/>
          </p:nvSpPr>
          <p:spPr>
            <a:xfrm>
              <a:off x="1004484" y="2400925"/>
              <a:ext cx="3123259" cy="3946276"/>
            </a:xfrm>
            <a:prstGeom prst="roundRect">
              <a:avLst>
                <a:gd name="adj" fmla="val 8205"/>
              </a:avLst>
            </a:prstGeom>
            <a:solidFill>
              <a:srgbClr val="E94F37">
                <a:alpha val="12000"/>
              </a:srgbClr>
            </a:solidFill>
            <a:ln w="3175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K" dirty="0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9D113A45-3E16-5E12-A6D8-BD0D9A2C3DD8}"/>
                </a:ext>
              </a:extLst>
            </p:cNvPr>
            <p:cNvSpPr/>
            <p:nvPr/>
          </p:nvSpPr>
          <p:spPr>
            <a:xfrm>
              <a:off x="2205789" y="2092156"/>
              <a:ext cx="521368" cy="494631"/>
            </a:xfrm>
            <a:prstGeom prst="ellipse">
              <a:avLst/>
            </a:prstGeom>
            <a:solidFill>
              <a:srgbClr val="E94F3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Content Placeholder 2">
              <a:extLst>
                <a:ext uri="{FF2B5EF4-FFF2-40B4-BE49-F238E27FC236}">
                  <a16:creationId xmlns:a16="http://schemas.microsoft.com/office/drawing/2014/main" id="{2E36700E-ACA5-6ECA-0F13-51732A1FBA68}"/>
                </a:ext>
              </a:extLst>
            </p:cNvPr>
            <p:cNvSpPr txBox="1">
              <a:spLocks/>
            </p:cNvSpPr>
            <p:nvPr/>
          </p:nvSpPr>
          <p:spPr>
            <a:xfrm>
              <a:off x="2297835" y="2122057"/>
              <a:ext cx="341556" cy="349117"/>
            </a:xfrm>
            <a:prstGeom prst="rect">
              <a:avLst/>
            </a:prstGeom>
          </p:spPr>
          <p:txBody>
            <a:bodyPr vert="horz" lIns="91440" tIns="45720" rIns="91440" bIns="45720" rtlCol="0" anchor="t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Font typeface="Arial" panose="020B0604020202020204" pitchFamily="34" charset="0"/>
                <a:buNone/>
              </a:pPr>
              <a:r>
                <a:rPr lang="en-US" sz="2200" b="1" dirty="0">
                  <a:solidFill>
                    <a:schemeClr val="bg1"/>
                  </a:solidFill>
                  <a:latin typeface="Montserrat"/>
                  <a:ea typeface="+mn-lt"/>
                  <a:cs typeface="+mn-lt"/>
                </a:rPr>
                <a:t>1</a:t>
              </a:r>
              <a:endParaRPr lang="en-US" sz="2200" b="1" dirty="0">
                <a:solidFill>
                  <a:schemeClr val="bg1"/>
                </a:solidFill>
                <a:latin typeface="Montserrat"/>
                <a:cs typeface="Arial"/>
              </a:endParaRP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FB28BBBE-00A4-79C9-3595-A6BC6BEF5539}"/>
              </a:ext>
            </a:extLst>
          </p:cNvPr>
          <p:cNvGrpSpPr/>
          <p:nvPr/>
        </p:nvGrpSpPr>
        <p:grpSpPr>
          <a:xfrm>
            <a:off x="4441485" y="2145630"/>
            <a:ext cx="3123259" cy="4201571"/>
            <a:chOff x="4441485" y="2145630"/>
            <a:chExt cx="3123259" cy="4201571"/>
          </a:xfrm>
        </p:grpSpPr>
        <p:sp>
          <p:nvSpPr>
            <p:cNvPr id="13" name="Rounded Rectangle 12">
              <a:extLst>
                <a:ext uri="{FF2B5EF4-FFF2-40B4-BE49-F238E27FC236}">
                  <a16:creationId xmlns:a16="http://schemas.microsoft.com/office/drawing/2014/main" id="{9AB47951-39D1-43A5-EF02-D5EA3608955A}"/>
                </a:ext>
              </a:extLst>
            </p:cNvPr>
            <p:cNvSpPr/>
            <p:nvPr/>
          </p:nvSpPr>
          <p:spPr>
            <a:xfrm>
              <a:off x="4441485" y="2423228"/>
              <a:ext cx="3123259" cy="3923973"/>
            </a:xfrm>
            <a:prstGeom prst="roundRect">
              <a:avLst>
                <a:gd name="adj" fmla="val 8205"/>
              </a:avLst>
            </a:prstGeom>
            <a:solidFill>
              <a:srgbClr val="E94F37">
                <a:alpha val="21000"/>
              </a:srgbClr>
            </a:solidFill>
            <a:ln w="3175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K" dirty="0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A6DDCF61-BC77-956B-AEDA-A6C62C3D2661}"/>
                </a:ext>
              </a:extLst>
            </p:cNvPr>
            <p:cNvSpPr/>
            <p:nvPr/>
          </p:nvSpPr>
          <p:spPr>
            <a:xfrm>
              <a:off x="5748420" y="2145630"/>
              <a:ext cx="521368" cy="494631"/>
            </a:xfrm>
            <a:prstGeom prst="ellipse">
              <a:avLst/>
            </a:prstGeom>
            <a:solidFill>
              <a:srgbClr val="E94F3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Content Placeholder 2">
              <a:extLst>
                <a:ext uri="{FF2B5EF4-FFF2-40B4-BE49-F238E27FC236}">
                  <a16:creationId xmlns:a16="http://schemas.microsoft.com/office/drawing/2014/main" id="{EC807D34-386D-459D-40BE-69707B9DC4F8}"/>
                </a:ext>
              </a:extLst>
            </p:cNvPr>
            <p:cNvSpPr txBox="1">
              <a:spLocks/>
            </p:cNvSpPr>
            <p:nvPr/>
          </p:nvSpPr>
          <p:spPr>
            <a:xfrm>
              <a:off x="5840466" y="2175531"/>
              <a:ext cx="341556" cy="349117"/>
            </a:xfrm>
            <a:prstGeom prst="rect">
              <a:avLst/>
            </a:prstGeom>
          </p:spPr>
          <p:txBody>
            <a:bodyPr vert="horz" lIns="91440" tIns="45720" rIns="91440" bIns="45720" rtlCol="0" anchor="t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Font typeface="Arial" panose="020B0604020202020204" pitchFamily="34" charset="0"/>
                <a:buNone/>
              </a:pPr>
              <a:r>
                <a:rPr lang="en-US" sz="2200" b="1" dirty="0">
                  <a:solidFill>
                    <a:schemeClr val="bg1"/>
                  </a:solidFill>
                  <a:latin typeface="Montserrat"/>
                  <a:ea typeface="+mn-lt"/>
                  <a:cs typeface="+mn-lt"/>
                </a:rPr>
                <a:t>2</a:t>
              </a:r>
              <a:endParaRPr lang="en-US" sz="2200" b="1" dirty="0">
                <a:solidFill>
                  <a:schemeClr val="bg1"/>
                </a:solidFill>
                <a:latin typeface="Montserrat"/>
                <a:cs typeface="Arial"/>
              </a:endParaRP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CAA32594-A529-E846-8CFA-8D009FB5E0DC}"/>
              </a:ext>
            </a:extLst>
          </p:cNvPr>
          <p:cNvGrpSpPr/>
          <p:nvPr/>
        </p:nvGrpSpPr>
        <p:grpSpPr>
          <a:xfrm>
            <a:off x="7878486" y="2085472"/>
            <a:ext cx="3282294" cy="4261728"/>
            <a:chOff x="7878486" y="2085472"/>
            <a:chExt cx="3282294" cy="4261728"/>
          </a:xfrm>
        </p:grpSpPr>
        <p:sp>
          <p:nvSpPr>
            <p:cNvPr id="14" name="Rounded Rectangle 13">
              <a:extLst>
                <a:ext uri="{FF2B5EF4-FFF2-40B4-BE49-F238E27FC236}">
                  <a16:creationId xmlns:a16="http://schemas.microsoft.com/office/drawing/2014/main" id="{68068A79-A0E8-3F3C-C9E2-ED239ED6DD63}"/>
                </a:ext>
              </a:extLst>
            </p:cNvPr>
            <p:cNvSpPr/>
            <p:nvPr/>
          </p:nvSpPr>
          <p:spPr>
            <a:xfrm>
              <a:off x="7878486" y="2430812"/>
              <a:ext cx="3282294" cy="3916388"/>
            </a:xfrm>
            <a:prstGeom prst="roundRect">
              <a:avLst>
                <a:gd name="adj" fmla="val 8205"/>
              </a:avLst>
            </a:prstGeom>
            <a:solidFill>
              <a:srgbClr val="E94F37">
                <a:alpha val="35000"/>
              </a:srgbClr>
            </a:solidFill>
            <a:ln w="3175">
              <a:solidFill>
                <a:srgbClr val="E94F37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K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CA7F13D0-EB6F-D698-F75F-C15D4B88C8BC}"/>
                </a:ext>
              </a:extLst>
            </p:cNvPr>
            <p:cNvSpPr/>
            <p:nvPr/>
          </p:nvSpPr>
          <p:spPr>
            <a:xfrm>
              <a:off x="9257630" y="2085472"/>
              <a:ext cx="521368" cy="494631"/>
            </a:xfrm>
            <a:prstGeom prst="ellipse">
              <a:avLst/>
            </a:prstGeom>
            <a:solidFill>
              <a:srgbClr val="E94F3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Content Placeholder 2">
              <a:extLst>
                <a:ext uri="{FF2B5EF4-FFF2-40B4-BE49-F238E27FC236}">
                  <a16:creationId xmlns:a16="http://schemas.microsoft.com/office/drawing/2014/main" id="{1972FE4E-0D38-3DCE-48E3-CAB9BA6900EE}"/>
                </a:ext>
              </a:extLst>
            </p:cNvPr>
            <p:cNvSpPr txBox="1">
              <a:spLocks/>
            </p:cNvSpPr>
            <p:nvPr/>
          </p:nvSpPr>
          <p:spPr>
            <a:xfrm>
              <a:off x="9363044" y="2108688"/>
              <a:ext cx="341556" cy="349117"/>
            </a:xfrm>
            <a:prstGeom prst="rect">
              <a:avLst/>
            </a:prstGeom>
          </p:spPr>
          <p:txBody>
            <a:bodyPr vert="horz" lIns="91440" tIns="45720" rIns="91440" bIns="45720" rtlCol="0" anchor="t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Font typeface="Arial" panose="020B0604020202020204" pitchFamily="34" charset="0"/>
                <a:buNone/>
              </a:pPr>
              <a:r>
                <a:rPr lang="en-US" sz="2200" b="1" dirty="0">
                  <a:solidFill>
                    <a:schemeClr val="bg1"/>
                  </a:solidFill>
                  <a:latin typeface="Montserrat"/>
                  <a:cs typeface="Arial"/>
                </a:rPr>
                <a:t>3</a:t>
              </a: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54A82F1-78AA-7E7A-3832-66AF4BDA2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1576" y="798219"/>
            <a:ext cx="8039086" cy="762035"/>
          </a:xfrm>
        </p:spPr>
        <p:txBody>
          <a:bodyPr>
            <a:normAutofit/>
          </a:bodyPr>
          <a:lstStyle/>
          <a:p>
            <a:r>
              <a:rPr lang="en-US" dirty="0">
                <a:latin typeface="Montserrat ExtraBold"/>
              </a:rPr>
              <a:t>Phishing?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D5DE96-3007-88B2-CDEC-4286048D38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1576" y="1561289"/>
            <a:ext cx="8737828" cy="294169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1300" i="1" dirty="0">
                <a:solidFill>
                  <a:schemeClr val="bg2">
                    <a:lumMod val="49000"/>
                  </a:schemeClr>
                </a:solidFill>
                <a:latin typeface="Montserrat"/>
              </a:rPr>
              <a:t>Phishing = e-mails, der </a:t>
            </a:r>
            <a:r>
              <a:rPr lang="en-US" sz="1300" i="1" dirty="0" err="1">
                <a:solidFill>
                  <a:schemeClr val="bg2">
                    <a:lumMod val="49000"/>
                  </a:schemeClr>
                </a:solidFill>
                <a:latin typeface="Montserrat"/>
              </a:rPr>
              <a:t>forsøger</a:t>
            </a:r>
            <a:r>
              <a:rPr lang="en-US" sz="1300" i="1" dirty="0">
                <a:solidFill>
                  <a:schemeClr val="bg2">
                    <a:lumMod val="49000"/>
                  </a:schemeClr>
                </a:solidFill>
                <a:latin typeface="Montserrat"/>
              </a:rPr>
              <a:t> at </a:t>
            </a:r>
            <a:r>
              <a:rPr lang="en-US" sz="1300" i="1" dirty="0" err="1">
                <a:solidFill>
                  <a:schemeClr val="bg2">
                    <a:lumMod val="49000"/>
                  </a:schemeClr>
                </a:solidFill>
                <a:latin typeface="Montserrat"/>
              </a:rPr>
              <a:t>stjæle</a:t>
            </a:r>
            <a:r>
              <a:rPr lang="en-US" sz="1300" i="1" dirty="0">
                <a:solidFill>
                  <a:schemeClr val="bg2">
                    <a:lumMod val="49000"/>
                  </a:schemeClr>
                </a:solidFill>
                <a:latin typeface="Montserrat"/>
              </a:rPr>
              <a:t> </a:t>
            </a:r>
            <a:r>
              <a:rPr lang="en-US" sz="1300" i="1" dirty="0" err="1">
                <a:solidFill>
                  <a:schemeClr val="bg2">
                    <a:lumMod val="49000"/>
                  </a:schemeClr>
                </a:solidFill>
                <a:latin typeface="Montserrat"/>
              </a:rPr>
              <a:t>følsomme</a:t>
            </a:r>
            <a:r>
              <a:rPr lang="en-US" sz="1300" i="1" dirty="0">
                <a:solidFill>
                  <a:schemeClr val="bg2">
                    <a:lumMod val="49000"/>
                  </a:schemeClr>
                </a:solidFill>
                <a:latin typeface="Montserrat"/>
              </a:rPr>
              <a:t> </a:t>
            </a:r>
            <a:r>
              <a:rPr lang="en-US" sz="1300" i="1" dirty="0" err="1">
                <a:solidFill>
                  <a:schemeClr val="bg2">
                    <a:lumMod val="49000"/>
                  </a:schemeClr>
                </a:solidFill>
                <a:latin typeface="Montserrat"/>
              </a:rPr>
              <a:t>oplysninger</a:t>
            </a:r>
            <a:r>
              <a:rPr lang="en-US" sz="1300" i="1" dirty="0">
                <a:solidFill>
                  <a:schemeClr val="bg2">
                    <a:lumMod val="49000"/>
                  </a:schemeClr>
                </a:solidFill>
                <a:latin typeface="Montserrat"/>
              </a:rPr>
              <a:t> </a:t>
            </a:r>
            <a:r>
              <a:rPr lang="en-US" sz="1300" i="1" dirty="0" err="1">
                <a:solidFill>
                  <a:schemeClr val="bg2">
                    <a:lumMod val="49000"/>
                  </a:schemeClr>
                </a:solidFill>
                <a:latin typeface="Montserrat"/>
              </a:rPr>
              <a:t>eller</a:t>
            </a:r>
            <a:r>
              <a:rPr lang="en-US" sz="1300" i="1" dirty="0">
                <a:solidFill>
                  <a:schemeClr val="bg2">
                    <a:lumMod val="49000"/>
                  </a:schemeClr>
                </a:solidFill>
                <a:latin typeface="Montserrat"/>
              </a:rPr>
              <a:t> </a:t>
            </a:r>
            <a:r>
              <a:rPr lang="en-US" sz="1300" i="1" dirty="0" err="1">
                <a:solidFill>
                  <a:schemeClr val="bg2">
                    <a:lumMod val="49000"/>
                  </a:schemeClr>
                </a:solidFill>
                <a:latin typeface="Montserrat"/>
              </a:rPr>
              <a:t>installere</a:t>
            </a:r>
            <a:r>
              <a:rPr lang="en-US" sz="1300" i="1" dirty="0">
                <a:solidFill>
                  <a:schemeClr val="bg2">
                    <a:lumMod val="49000"/>
                  </a:schemeClr>
                </a:solidFill>
                <a:latin typeface="Montserrat"/>
              </a:rPr>
              <a:t> malware </a:t>
            </a:r>
            <a:r>
              <a:rPr lang="en-US" sz="1300" i="1" dirty="0" err="1">
                <a:solidFill>
                  <a:schemeClr val="bg2">
                    <a:lumMod val="49000"/>
                  </a:schemeClr>
                </a:solidFill>
                <a:latin typeface="Montserrat"/>
              </a:rPr>
              <a:t>på</a:t>
            </a:r>
            <a:r>
              <a:rPr lang="en-US" sz="1300" i="1" dirty="0">
                <a:solidFill>
                  <a:schemeClr val="bg2">
                    <a:lumMod val="49000"/>
                  </a:schemeClr>
                </a:solidFill>
                <a:latin typeface="Montserrat"/>
              </a:rPr>
              <a:t> din </a:t>
            </a:r>
            <a:r>
              <a:rPr lang="en-US" sz="1300" i="1" dirty="0" err="1">
                <a:solidFill>
                  <a:schemeClr val="bg2">
                    <a:lumMod val="49000"/>
                  </a:schemeClr>
                </a:solidFill>
                <a:latin typeface="Montserrat"/>
              </a:rPr>
              <a:t>enhed</a:t>
            </a:r>
            <a:r>
              <a:rPr lang="en-US" sz="1300" i="1" dirty="0">
                <a:solidFill>
                  <a:schemeClr val="bg2">
                    <a:lumMod val="49000"/>
                  </a:schemeClr>
                </a:solidFill>
                <a:latin typeface="Montserrat"/>
              </a:rPr>
              <a:t>.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3212E51-E013-7C2C-564C-E777DA533D48}"/>
              </a:ext>
            </a:extLst>
          </p:cNvPr>
          <p:cNvSpPr txBox="1">
            <a:spLocks/>
          </p:cNvSpPr>
          <p:nvPr/>
        </p:nvSpPr>
        <p:spPr>
          <a:xfrm>
            <a:off x="1128628" y="2688414"/>
            <a:ext cx="2884691" cy="365878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1500" b="1" dirty="0" err="1">
                <a:latin typeface="Montserrat"/>
                <a:ea typeface="+mn-lt"/>
                <a:cs typeface="+mn-lt"/>
              </a:rPr>
              <a:t>Typiske</a:t>
            </a:r>
            <a:r>
              <a:rPr lang="en-US" sz="1500" b="1" dirty="0">
                <a:latin typeface="Montserrat"/>
                <a:ea typeface="+mn-lt"/>
                <a:cs typeface="+mn-lt"/>
              </a:rPr>
              <a:t> </a:t>
            </a:r>
            <a:r>
              <a:rPr lang="en-US" sz="1500" b="1" dirty="0" err="1">
                <a:latin typeface="Montserrat"/>
                <a:ea typeface="+mn-lt"/>
                <a:cs typeface="+mn-lt"/>
              </a:rPr>
              <a:t>tegn</a:t>
            </a:r>
            <a:r>
              <a:rPr lang="en-US" sz="1500" b="1" dirty="0">
                <a:latin typeface="Montserrat"/>
                <a:ea typeface="+mn-lt"/>
                <a:cs typeface="+mn-lt"/>
              </a:rPr>
              <a:t> </a:t>
            </a:r>
            <a:r>
              <a:rPr lang="en-US" sz="1500" b="1" dirty="0" err="1">
                <a:latin typeface="Montserrat"/>
                <a:ea typeface="+mn-lt"/>
                <a:cs typeface="+mn-lt"/>
              </a:rPr>
              <a:t>på</a:t>
            </a:r>
            <a:r>
              <a:rPr lang="en-US" sz="1500" b="1" dirty="0">
                <a:latin typeface="Montserrat"/>
                <a:ea typeface="+mn-lt"/>
                <a:cs typeface="+mn-lt"/>
              </a:rPr>
              <a:t> phishing:</a:t>
            </a:r>
            <a:endParaRPr lang="en-US" sz="1500" dirty="0"/>
          </a:p>
          <a:p>
            <a:pPr marL="179705" indent="179705">
              <a:lnSpc>
                <a:spcPct val="120000"/>
              </a:lnSpc>
              <a:buClr>
                <a:srgbClr val="E94F37"/>
              </a:buClr>
            </a:pPr>
            <a:r>
              <a:rPr lang="en-US" sz="1500" dirty="0" err="1">
                <a:latin typeface="Montserrat"/>
                <a:cs typeface="Arial"/>
              </a:rPr>
              <a:t>Afsenderen</a:t>
            </a:r>
            <a:r>
              <a:rPr lang="en-US" sz="1500" dirty="0">
                <a:latin typeface="Montserrat"/>
                <a:cs typeface="Arial"/>
              </a:rPr>
              <a:t> </a:t>
            </a:r>
            <a:r>
              <a:rPr lang="en-US" sz="1500" dirty="0" err="1">
                <a:latin typeface="Montserrat"/>
                <a:cs typeface="Arial"/>
              </a:rPr>
              <a:t>virker</a:t>
            </a:r>
            <a:r>
              <a:rPr lang="en-US" sz="1500" dirty="0">
                <a:latin typeface="Montserrat"/>
                <a:cs typeface="Arial"/>
              </a:rPr>
              <a:t> </a:t>
            </a:r>
            <a:r>
              <a:rPr lang="en-US" sz="1500" dirty="0" err="1">
                <a:latin typeface="Montserrat"/>
                <a:cs typeface="Arial"/>
              </a:rPr>
              <a:t>mistænkelig</a:t>
            </a:r>
            <a:endParaRPr lang="en-US" sz="1500" dirty="0">
              <a:latin typeface="Montserrat"/>
              <a:cs typeface="Arial"/>
            </a:endParaRPr>
          </a:p>
          <a:p>
            <a:pPr marL="179705" indent="179705">
              <a:lnSpc>
                <a:spcPct val="120000"/>
              </a:lnSpc>
              <a:buClr>
                <a:srgbClr val="E94F37"/>
              </a:buClr>
            </a:pPr>
            <a:r>
              <a:rPr lang="en-US" sz="1500" dirty="0">
                <a:latin typeface="Montserrat"/>
                <a:cs typeface="Arial"/>
              </a:rPr>
              <a:t>Du </a:t>
            </a:r>
            <a:r>
              <a:rPr lang="en-US" sz="1500" dirty="0" err="1">
                <a:latin typeface="Montserrat"/>
                <a:cs typeface="Arial"/>
              </a:rPr>
              <a:t>bliver</a:t>
            </a:r>
            <a:r>
              <a:rPr lang="en-US" sz="1500" dirty="0">
                <a:latin typeface="Montserrat"/>
                <a:cs typeface="Arial"/>
              </a:rPr>
              <a:t> </a:t>
            </a:r>
            <a:r>
              <a:rPr lang="en-US" sz="1500" dirty="0" err="1">
                <a:latin typeface="Montserrat"/>
                <a:cs typeface="Arial"/>
              </a:rPr>
              <a:t>bedt</a:t>
            </a:r>
            <a:r>
              <a:rPr lang="en-US" sz="1500" dirty="0">
                <a:latin typeface="Montserrat"/>
                <a:cs typeface="Arial"/>
              </a:rPr>
              <a:t> om </a:t>
            </a:r>
            <a:r>
              <a:rPr lang="en-US" sz="1500" b="1" i="1" dirty="0">
                <a:latin typeface="Montserrat"/>
                <a:cs typeface="Arial"/>
              </a:rPr>
              <a:t>at </a:t>
            </a:r>
            <a:r>
              <a:rPr lang="en-US" sz="1500" b="1" i="1" dirty="0" err="1">
                <a:latin typeface="Montserrat"/>
                <a:cs typeface="Arial"/>
              </a:rPr>
              <a:t>klikke</a:t>
            </a:r>
            <a:r>
              <a:rPr lang="en-US" sz="1500" b="1" i="1" dirty="0">
                <a:latin typeface="Montserrat"/>
                <a:cs typeface="Arial"/>
              </a:rPr>
              <a:t> </a:t>
            </a:r>
            <a:r>
              <a:rPr lang="en-US" sz="1500" b="1" i="1" dirty="0" err="1">
                <a:latin typeface="Montserrat"/>
                <a:cs typeface="Arial"/>
              </a:rPr>
              <a:t>på</a:t>
            </a:r>
            <a:r>
              <a:rPr lang="en-US" sz="1500" b="1" i="1" dirty="0">
                <a:latin typeface="Montserrat"/>
                <a:cs typeface="Arial"/>
              </a:rPr>
              <a:t> link</a:t>
            </a:r>
            <a:r>
              <a:rPr lang="en-US" sz="1500" b="1" dirty="0">
                <a:latin typeface="Montserrat"/>
                <a:cs typeface="Arial"/>
              </a:rPr>
              <a:t>s </a:t>
            </a:r>
            <a:r>
              <a:rPr lang="en-US" sz="1500" b="1" i="1" dirty="0" err="1">
                <a:latin typeface="Montserrat"/>
                <a:cs typeface="Arial"/>
              </a:rPr>
              <a:t>eller</a:t>
            </a:r>
            <a:r>
              <a:rPr lang="en-US" sz="1500" b="1" i="1" dirty="0">
                <a:latin typeface="Montserrat"/>
                <a:cs typeface="Arial"/>
              </a:rPr>
              <a:t> </a:t>
            </a:r>
            <a:r>
              <a:rPr lang="en-US" sz="1500" b="1" i="1" dirty="0" err="1">
                <a:latin typeface="Montserrat"/>
                <a:cs typeface="Arial"/>
              </a:rPr>
              <a:t>downloade</a:t>
            </a:r>
            <a:r>
              <a:rPr lang="en-US" sz="1500" b="1" i="1" dirty="0">
                <a:latin typeface="Montserrat"/>
                <a:cs typeface="Arial"/>
              </a:rPr>
              <a:t> </a:t>
            </a:r>
            <a:r>
              <a:rPr lang="en-US" sz="1500" b="1" i="1" dirty="0" err="1">
                <a:latin typeface="Montserrat"/>
                <a:cs typeface="Arial"/>
              </a:rPr>
              <a:t>noget</a:t>
            </a:r>
            <a:r>
              <a:rPr lang="en-US" sz="1500" dirty="0">
                <a:latin typeface="Montserrat"/>
                <a:cs typeface="Arial"/>
              </a:rPr>
              <a:t>, der </a:t>
            </a:r>
            <a:r>
              <a:rPr lang="en-US" sz="1500" dirty="0" err="1">
                <a:latin typeface="Montserrat"/>
                <a:cs typeface="Arial"/>
              </a:rPr>
              <a:t>virker</a:t>
            </a:r>
            <a:r>
              <a:rPr lang="en-US" sz="1500" dirty="0">
                <a:latin typeface="Montserrat"/>
                <a:cs typeface="Arial"/>
              </a:rPr>
              <a:t> </a:t>
            </a:r>
            <a:r>
              <a:rPr lang="en-US" sz="1500" dirty="0" err="1">
                <a:latin typeface="Montserrat"/>
                <a:cs typeface="Arial"/>
              </a:rPr>
              <a:t>ude</a:t>
            </a:r>
            <a:r>
              <a:rPr lang="en-US" sz="1500" dirty="0">
                <a:latin typeface="Montserrat"/>
                <a:cs typeface="Arial"/>
              </a:rPr>
              <a:t> </a:t>
            </a:r>
            <a:r>
              <a:rPr lang="en-US" sz="1500" dirty="0" err="1">
                <a:latin typeface="Montserrat"/>
                <a:cs typeface="Arial"/>
              </a:rPr>
              <a:t>af</a:t>
            </a:r>
            <a:r>
              <a:rPr lang="en-US" sz="1500" dirty="0">
                <a:latin typeface="Montserrat"/>
                <a:cs typeface="Arial"/>
              </a:rPr>
              <a:t> </a:t>
            </a:r>
            <a:r>
              <a:rPr lang="en-US" sz="1500" dirty="0" err="1">
                <a:latin typeface="Montserrat"/>
                <a:cs typeface="Arial"/>
              </a:rPr>
              <a:t>kontekst</a:t>
            </a:r>
            <a:endParaRPr lang="en-US" sz="1500" dirty="0">
              <a:latin typeface="Montserrat"/>
              <a:cs typeface="Arial"/>
            </a:endParaRPr>
          </a:p>
          <a:p>
            <a:pPr marL="179705" indent="179705">
              <a:lnSpc>
                <a:spcPct val="120000"/>
              </a:lnSpc>
              <a:buClr>
                <a:srgbClr val="E94F37"/>
              </a:buClr>
            </a:pPr>
            <a:r>
              <a:rPr lang="en-US" sz="1500" dirty="0">
                <a:latin typeface="Montserrat"/>
                <a:cs typeface="Arial"/>
              </a:rPr>
              <a:t>Du </a:t>
            </a:r>
            <a:r>
              <a:rPr lang="en-US" sz="1500" dirty="0" err="1">
                <a:latin typeface="Montserrat"/>
                <a:cs typeface="Arial"/>
              </a:rPr>
              <a:t>bliver</a:t>
            </a:r>
            <a:r>
              <a:rPr lang="en-US" sz="1500" dirty="0">
                <a:latin typeface="Montserrat"/>
                <a:cs typeface="Arial"/>
              </a:rPr>
              <a:t> </a:t>
            </a:r>
            <a:r>
              <a:rPr lang="en-US" sz="1500" dirty="0" err="1">
                <a:latin typeface="Montserrat"/>
                <a:cs typeface="Arial"/>
              </a:rPr>
              <a:t>bedt</a:t>
            </a:r>
            <a:r>
              <a:rPr lang="en-US" sz="1500" dirty="0">
                <a:latin typeface="Montserrat"/>
                <a:cs typeface="Arial"/>
              </a:rPr>
              <a:t> om at </a:t>
            </a:r>
            <a:r>
              <a:rPr lang="en-US" sz="1500" b="1" i="1" dirty="0" err="1">
                <a:latin typeface="Montserrat"/>
                <a:cs typeface="Arial"/>
              </a:rPr>
              <a:t>indtaste</a:t>
            </a:r>
            <a:r>
              <a:rPr lang="en-US" sz="1500" b="1" i="1" dirty="0">
                <a:latin typeface="Montserrat"/>
                <a:cs typeface="Arial"/>
              </a:rPr>
              <a:t> </a:t>
            </a:r>
            <a:r>
              <a:rPr lang="en-US" sz="1500" b="1" i="1" dirty="0" err="1">
                <a:latin typeface="Montserrat"/>
                <a:cs typeface="Arial"/>
              </a:rPr>
              <a:t>følsomme</a:t>
            </a:r>
            <a:r>
              <a:rPr lang="en-US" sz="1500" b="1" i="1" dirty="0">
                <a:latin typeface="Montserrat"/>
                <a:cs typeface="Arial"/>
              </a:rPr>
              <a:t> </a:t>
            </a:r>
            <a:r>
              <a:rPr lang="en-US" sz="1500" b="1" i="1" dirty="0" err="1">
                <a:latin typeface="Montserrat"/>
                <a:cs typeface="Arial"/>
              </a:rPr>
              <a:t>oplysninger</a:t>
            </a:r>
            <a:r>
              <a:rPr lang="en-US" sz="1500" b="1" i="1" dirty="0">
                <a:latin typeface="Montserrat"/>
                <a:cs typeface="Arial"/>
              </a:rPr>
              <a:t> </a:t>
            </a:r>
            <a:r>
              <a:rPr lang="en-US" sz="1500" dirty="0" err="1">
                <a:latin typeface="Montserrat"/>
                <a:cs typeface="Arial"/>
              </a:rPr>
              <a:t>eller</a:t>
            </a:r>
            <a:r>
              <a:rPr lang="en-US" sz="1500" dirty="0">
                <a:latin typeface="Montserrat"/>
                <a:cs typeface="Arial"/>
              </a:rPr>
              <a:t> </a:t>
            </a:r>
            <a:r>
              <a:rPr lang="en-US" sz="1500" dirty="0" err="1">
                <a:latin typeface="Montserrat"/>
                <a:cs typeface="Arial"/>
              </a:rPr>
              <a:t>loginoplysninger</a:t>
            </a:r>
            <a:r>
              <a:rPr lang="en-US" sz="1500" dirty="0">
                <a:latin typeface="Montserrat"/>
                <a:cs typeface="Arial"/>
              </a:rPr>
              <a:t> </a:t>
            </a:r>
            <a:r>
              <a:rPr lang="en-US" sz="1500" dirty="0" err="1">
                <a:latin typeface="Montserrat"/>
                <a:cs typeface="Arial"/>
              </a:rPr>
              <a:t>uden</a:t>
            </a:r>
            <a:r>
              <a:rPr lang="en-US" sz="1500" dirty="0">
                <a:latin typeface="Montserrat"/>
                <a:cs typeface="Arial"/>
              </a:rPr>
              <a:t> for normal </a:t>
            </a:r>
            <a:r>
              <a:rPr lang="en-US" sz="1500" dirty="0" err="1">
                <a:latin typeface="Montserrat"/>
                <a:cs typeface="Arial"/>
              </a:rPr>
              <a:t>sammenhæng</a:t>
            </a:r>
            <a:endParaRPr lang="en-US" sz="1500" dirty="0">
              <a:latin typeface="Montserrat"/>
              <a:cs typeface="Arial"/>
            </a:endParaRPr>
          </a:p>
          <a:p>
            <a:pPr marL="179705" indent="179705">
              <a:lnSpc>
                <a:spcPct val="120000"/>
              </a:lnSpc>
              <a:buClr>
                <a:srgbClr val="E94F37"/>
              </a:buClr>
            </a:pPr>
            <a:r>
              <a:rPr lang="en-US" sz="1500" dirty="0">
                <a:latin typeface="Montserrat"/>
                <a:cs typeface="Arial"/>
              </a:rPr>
              <a:t>E-</a:t>
            </a:r>
            <a:r>
              <a:rPr lang="en-US" sz="1500" dirty="0" err="1">
                <a:latin typeface="Montserrat"/>
                <a:cs typeface="Arial"/>
              </a:rPr>
              <a:t>mailen</a:t>
            </a:r>
            <a:r>
              <a:rPr lang="en-US" sz="1500" dirty="0">
                <a:latin typeface="Montserrat"/>
                <a:cs typeface="Arial"/>
              </a:rPr>
              <a:t> </a:t>
            </a:r>
            <a:r>
              <a:rPr lang="en-US" sz="1500" dirty="0" err="1">
                <a:latin typeface="Montserrat"/>
                <a:cs typeface="Arial"/>
              </a:rPr>
              <a:t>forsøger</a:t>
            </a:r>
            <a:r>
              <a:rPr lang="en-US" sz="1500" dirty="0">
                <a:latin typeface="Montserrat"/>
                <a:cs typeface="Arial"/>
              </a:rPr>
              <a:t> at </a:t>
            </a:r>
            <a:r>
              <a:rPr lang="en-US" sz="1500" b="1" i="1" dirty="0" err="1">
                <a:latin typeface="Montserrat"/>
                <a:cs typeface="Arial"/>
              </a:rPr>
              <a:t>skabe</a:t>
            </a:r>
            <a:r>
              <a:rPr lang="en-US" sz="1500" b="1" i="1" dirty="0">
                <a:latin typeface="Montserrat"/>
                <a:cs typeface="Arial"/>
              </a:rPr>
              <a:t> </a:t>
            </a:r>
            <a:r>
              <a:rPr lang="en-US" sz="1500" b="1" i="1" dirty="0" err="1">
                <a:latin typeface="Montserrat"/>
                <a:cs typeface="Arial"/>
              </a:rPr>
              <a:t>pres</a:t>
            </a:r>
            <a:r>
              <a:rPr lang="en-US" sz="1500" b="1" i="1" dirty="0">
                <a:latin typeface="Montserrat"/>
                <a:cs typeface="Arial"/>
              </a:rPr>
              <a:t> </a:t>
            </a:r>
            <a:r>
              <a:rPr lang="en-US" sz="1500" dirty="0" err="1">
                <a:latin typeface="Montserrat"/>
                <a:cs typeface="Arial"/>
              </a:rPr>
              <a:t>ved</a:t>
            </a:r>
            <a:r>
              <a:rPr lang="en-US" sz="1500" dirty="0">
                <a:latin typeface="Montserrat"/>
                <a:cs typeface="Arial"/>
              </a:rPr>
              <a:t> at </a:t>
            </a:r>
            <a:r>
              <a:rPr lang="en-US" sz="1500" dirty="0" err="1">
                <a:latin typeface="Montserrat"/>
                <a:cs typeface="Arial"/>
              </a:rPr>
              <a:t>få</a:t>
            </a:r>
            <a:r>
              <a:rPr lang="en-US" sz="1500" dirty="0">
                <a:latin typeface="Montserrat"/>
                <a:cs typeface="Arial"/>
              </a:rPr>
              <a:t> dig </a:t>
            </a:r>
            <a:r>
              <a:rPr lang="en-US" sz="1500" dirty="0" err="1">
                <a:latin typeface="Montserrat"/>
                <a:cs typeface="Arial"/>
              </a:rPr>
              <a:t>til</a:t>
            </a:r>
            <a:r>
              <a:rPr lang="en-US" sz="1500" dirty="0">
                <a:latin typeface="Montserrat"/>
                <a:cs typeface="Arial"/>
              </a:rPr>
              <a:t> at handle </a:t>
            </a:r>
            <a:r>
              <a:rPr lang="en-US" sz="1500" dirty="0" err="1">
                <a:latin typeface="Montserrat"/>
                <a:cs typeface="Arial"/>
              </a:rPr>
              <a:t>hurtigt</a:t>
            </a:r>
            <a:endParaRPr lang="en-US" sz="1500" dirty="0">
              <a:latin typeface="Montserrat"/>
              <a:cs typeface="Arial"/>
            </a:endParaRPr>
          </a:p>
          <a:p>
            <a:pPr marL="179705" indent="0">
              <a:lnSpc>
                <a:spcPct val="100000"/>
              </a:lnSpc>
              <a:buClr>
                <a:srgbClr val="E94F37"/>
              </a:buClr>
              <a:buNone/>
            </a:pPr>
            <a:endParaRPr lang="en-US" sz="1300" dirty="0">
              <a:latin typeface="Montserrat"/>
              <a:cs typeface="Arial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2803776-9DE7-E2EC-C8FB-26121155EF60}"/>
              </a:ext>
            </a:extLst>
          </p:cNvPr>
          <p:cNvSpPr txBox="1">
            <a:spLocks/>
          </p:cNvSpPr>
          <p:nvPr/>
        </p:nvSpPr>
        <p:spPr>
          <a:xfrm>
            <a:off x="4657975" y="2688414"/>
            <a:ext cx="2849313" cy="18219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1400" b="1" dirty="0">
                <a:latin typeface="Montserrat"/>
                <a:ea typeface="+mn-lt"/>
                <a:cs typeface="Arial"/>
              </a:rPr>
              <a:t>Har du </a:t>
            </a:r>
            <a:r>
              <a:rPr lang="en-US" sz="1400" b="1" dirty="0" err="1">
                <a:latin typeface="Montserrat"/>
                <a:ea typeface="+mn-lt"/>
                <a:cs typeface="Arial"/>
              </a:rPr>
              <a:t>modtaget</a:t>
            </a:r>
            <a:r>
              <a:rPr lang="en-US" sz="1400" b="1" dirty="0">
                <a:latin typeface="Montserrat"/>
                <a:ea typeface="+mn-lt"/>
                <a:cs typeface="Arial"/>
              </a:rPr>
              <a:t> </a:t>
            </a:r>
            <a:r>
              <a:rPr lang="en-US" sz="1400" b="1" dirty="0" err="1">
                <a:latin typeface="Montserrat"/>
                <a:ea typeface="+mn-lt"/>
                <a:cs typeface="Arial"/>
              </a:rPr>
              <a:t>en</a:t>
            </a:r>
            <a:r>
              <a:rPr lang="en-US" sz="1400" b="1" dirty="0">
                <a:latin typeface="Montserrat"/>
                <a:ea typeface="+mn-lt"/>
                <a:cs typeface="Arial"/>
              </a:rPr>
              <a:t> </a:t>
            </a:r>
            <a:r>
              <a:rPr lang="en-US" sz="1400" b="1" dirty="0" err="1">
                <a:latin typeface="Montserrat"/>
                <a:ea typeface="+mn-lt"/>
                <a:cs typeface="Arial"/>
              </a:rPr>
              <a:t>mistænkelig</a:t>
            </a:r>
            <a:r>
              <a:rPr lang="en-US" sz="1400" b="1" dirty="0">
                <a:latin typeface="Montserrat"/>
                <a:ea typeface="+mn-lt"/>
                <a:cs typeface="Arial"/>
              </a:rPr>
              <a:t> e-mail?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300" dirty="0">
                <a:highlight>
                  <a:srgbClr val="FFFF00"/>
                </a:highlight>
                <a:latin typeface="Montserrat"/>
                <a:ea typeface="+mn-lt"/>
                <a:cs typeface="Arial"/>
              </a:rPr>
              <a:t>[</a:t>
            </a:r>
            <a:r>
              <a:rPr lang="en-US" sz="1300" dirty="0" err="1">
                <a:highlight>
                  <a:srgbClr val="FFFF00"/>
                </a:highlight>
                <a:latin typeface="Montserrat"/>
                <a:ea typeface="+mn-lt"/>
                <a:cs typeface="Arial"/>
              </a:rPr>
              <a:t>Rapportér</a:t>
            </a:r>
            <a:r>
              <a:rPr lang="en-US" sz="1300" dirty="0">
                <a:highlight>
                  <a:srgbClr val="FFFF00"/>
                </a:highlight>
                <a:latin typeface="Montserrat"/>
                <a:ea typeface="+mn-lt"/>
                <a:cs typeface="Arial"/>
              </a:rPr>
              <a:t> </a:t>
            </a:r>
            <a:r>
              <a:rPr lang="en-US" sz="1300" dirty="0" err="1">
                <a:highlight>
                  <a:srgbClr val="FFFF00"/>
                </a:highlight>
                <a:latin typeface="Montserrat"/>
                <a:ea typeface="+mn-lt"/>
                <a:cs typeface="Arial"/>
              </a:rPr>
              <a:t>og</a:t>
            </a:r>
            <a:r>
              <a:rPr lang="en-US" sz="1300" dirty="0">
                <a:highlight>
                  <a:srgbClr val="FFFF00"/>
                </a:highlight>
                <a:latin typeface="Montserrat"/>
                <a:ea typeface="+mn-lt"/>
                <a:cs typeface="Arial"/>
              </a:rPr>
              <a:t> </a:t>
            </a:r>
            <a:r>
              <a:rPr lang="en-US" sz="1300" dirty="0" err="1">
                <a:highlight>
                  <a:srgbClr val="FFFF00"/>
                </a:highlight>
                <a:latin typeface="Montserrat"/>
                <a:ea typeface="+mn-lt"/>
                <a:cs typeface="Arial"/>
              </a:rPr>
              <a:t>slet</a:t>
            </a:r>
            <a:r>
              <a:rPr lang="en-US" sz="1300" dirty="0">
                <a:highlight>
                  <a:srgbClr val="FFFF00"/>
                </a:highlight>
                <a:latin typeface="Montserrat"/>
                <a:ea typeface="+mn-lt"/>
                <a:cs typeface="Arial"/>
              </a:rPr>
              <a:t> </a:t>
            </a:r>
            <a:r>
              <a:rPr lang="en-US" sz="1300" dirty="0" err="1">
                <a:highlight>
                  <a:srgbClr val="FFFF00"/>
                </a:highlight>
                <a:latin typeface="Montserrat"/>
                <a:ea typeface="+mn-lt"/>
                <a:cs typeface="Arial"/>
              </a:rPr>
              <a:t>emailen</a:t>
            </a:r>
            <a:r>
              <a:rPr lang="en-US" sz="1300" dirty="0">
                <a:highlight>
                  <a:srgbClr val="FFFF00"/>
                </a:highlight>
                <a:latin typeface="Montserrat"/>
                <a:ea typeface="+mn-lt"/>
                <a:cs typeface="Arial"/>
              </a:rPr>
              <a:t> </a:t>
            </a:r>
            <a:r>
              <a:rPr lang="en-US" sz="1300" dirty="0" err="1">
                <a:highlight>
                  <a:srgbClr val="FFFF00"/>
                </a:highlight>
                <a:latin typeface="Montserrat"/>
                <a:ea typeface="+mn-lt"/>
                <a:cs typeface="Arial"/>
              </a:rPr>
              <a:t>i</a:t>
            </a:r>
            <a:r>
              <a:rPr lang="en-US" sz="1300" dirty="0">
                <a:highlight>
                  <a:srgbClr val="FFFF00"/>
                </a:highlight>
                <a:latin typeface="Montserrat"/>
                <a:ea typeface="+mn-lt"/>
                <a:cs typeface="Arial"/>
              </a:rPr>
              <a:t> </a:t>
            </a:r>
            <a:r>
              <a:rPr lang="en-US" sz="1300" dirty="0" err="1">
                <a:highlight>
                  <a:srgbClr val="FFFF00"/>
                </a:highlight>
                <a:latin typeface="Montserrat"/>
                <a:ea typeface="+mn-lt"/>
                <a:cs typeface="Arial"/>
              </a:rPr>
              <a:t>ét</a:t>
            </a:r>
            <a:r>
              <a:rPr lang="en-US" sz="1300" dirty="0">
                <a:highlight>
                  <a:srgbClr val="FFFF00"/>
                </a:highlight>
                <a:latin typeface="Montserrat"/>
                <a:ea typeface="+mn-lt"/>
                <a:cs typeface="Arial"/>
              </a:rPr>
              <a:t> step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300" dirty="0" err="1">
                <a:highlight>
                  <a:srgbClr val="FFFF00"/>
                </a:highlight>
                <a:latin typeface="Montserrat"/>
                <a:ea typeface="+mn-lt"/>
                <a:cs typeface="Arial"/>
              </a:rPr>
              <a:t>Klik</a:t>
            </a:r>
            <a:r>
              <a:rPr lang="en-US" sz="1300" dirty="0">
                <a:highlight>
                  <a:srgbClr val="FFFF00"/>
                </a:highlight>
                <a:latin typeface="Montserrat"/>
                <a:ea typeface="+mn-lt"/>
                <a:cs typeface="Arial"/>
              </a:rPr>
              <a:t> </a:t>
            </a:r>
            <a:r>
              <a:rPr lang="en-US" sz="1300" dirty="0" err="1">
                <a:highlight>
                  <a:srgbClr val="FFFF00"/>
                </a:highlight>
                <a:latin typeface="Montserrat"/>
                <a:ea typeface="+mn-lt"/>
                <a:cs typeface="Arial"/>
              </a:rPr>
              <a:t>på</a:t>
            </a:r>
            <a:r>
              <a:rPr lang="en-US" sz="1300" dirty="0">
                <a:highlight>
                  <a:srgbClr val="FFFF00"/>
                </a:highlight>
                <a:latin typeface="Montserrat"/>
                <a:ea typeface="+mn-lt"/>
                <a:cs typeface="Arial"/>
              </a:rPr>
              <a:t> “</a:t>
            </a:r>
            <a:r>
              <a:rPr lang="en-US" sz="1300" dirty="0" err="1">
                <a:highlight>
                  <a:srgbClr val="FFFF00"/>
                </a:highlight>
                <a:latin typeface="Montserrat"/>
                <a:ea typeface="+mn-lt"/>
                <a:cs typeface="Arial"/>
              </a:rPr>
              <a:t>rapporter</a:t>
            </a:r>
            <a:r>
              <a:rPr lang="en-US" sz="1300" dirty="0">
                <a:highlight>
                  <a:srgbClr val="FFFF00"/>
                </a:highlight>
                <a:latin typeface="Montserrat"/>
                <a:ea typeface="+mn-lt"/>
                <a:cs typeface="Arial"/>
              </a:rPr>
              <a:t> phishing” </a:t>
            </a:r>
            <a:r>
              <a:rPr lang="en-US" sz="1300" dirty="0" err="1">
                <a:highlight>
                  <a:srgbClr val="FFFF00"/>
                </a:highlight>
                <a:latin typeface="Montserrat"/>
                <a:ea typeface="+mn-lt"/>
                <a:cs typeface="Arial"/>
              </a:rPr>
              <a:t>k</a:t>
            </a:r>
            <a:r>
              <a:rPr lang="en-US" sz="1300" dirty="0" err="1">
                <a:highlight>
                  <a:srgbClr val="FFFF00"/>
                </a:highlight>
                <a:latin typeface="Montserrat"/>
                <a:cs typeface="Arial"/>
              </a:rPr>
              <a:t>nappen</a:t>
            </a:r>
            <a:r>
              <a:rPr lang="en-US" sz="1300" dirty="0">
                <a:highlight>
                  <a:srgbClr val="FFFF00"/>
                </a:highlight>
                <a:latin typeface="Montserrat"/>
                <a:cs typeface="Arial"/>
              </a:rPr>
              <a:t> </a:t>
            </a:r>
            <a:r>
              <a:rPr lang="en-US" sz="1300" dirty="0" err="1">
                <a:highlight>
                  <a:srgbClr val="FFFF00"/>
                </a:highlight>
                <a:latin typeface="Montserrat"/>
                <a:cs typeface="Arial"/>
              </a:rPr>
              <a:t>så</a:t>
            </a:r>
            <a:r>
              <a:rPr lang="en-US" sz="1300" dirty="0">
                <a:highlight>
                  <a:srgbClr val="FFFF00"/>
                </a:highlight>
                <a:latin typeface="Montserrat"/>
                <a:cs typeface="Arial"/>
              </a:rPr>
              <a:t> IT </a:t>
            </a:r>
            <a:r>
              <a:rPr lang="en-US" sz="1300" dirty="0" err="1">
                <a:highlight>
                  <a:srgbClr val="FFFF00"/>
                </a:highlight>
                <a:latin typeface="Montserrat"/>
                <a:cs typeface="Arial"/>
              </a:rPr>
              <a:t>kan</a:t>
            </a:r>
            <a:r>
              <a:rPr lang="en-US" sz="1300" dirty="0">
                <a:highlight>
                  <a:srgbClr val="FFFF00"/>
                </a:highlight>
                <a:latin typeface="Montserrat"/>
                <a:cs typeface="Arial"/>
              </a:rPr>
              <a:t> </a:t>
            </a:r>
            <a:r>
              <a:rPr lang="en-US" sz="1300" dirty="0" err="1">
                <a:highlight>
                  <a:srgbClr val="FFFF00"/>
                </a:highlight>
                <a:latin typeface="Montserrat"/>
                <a:cs typeface="Arial"/>
              </a:rPr>
              <a:t>undersøge</a:t>
            </a:r>
            <a:r>
              <a:rPr lang="en-US" sz="1300" dirty="0">
                <a:highlight>
                  <a:srgbClr val="FFFF00"/>
                </a:highlight>
                <a:latin typeface="Montserrat"/>
                <a:cs typeface="Arial"/>
              </a:rPr>
              <a:t> det </a:t>
            </a:r>
            <a:r>
              <a:rPr lang="en-US" sz="1300" dirty="0" err="1">
                <a:highlight>
                  <a:srgbClr val="FFFF00"/>
                </a:highlight>
                <a:latin typeface="Montserrat"/>
                <a:cs typeface="Arial"/>
              </a:rPr>
              <a:t>nærmere</a:t>
            </a:r>
            <a:r>
              <a:rPr lang="en-US" sz="1300" dirty="0">
                <a:highlight>
                  <a:srgbClr val="FFFF00"/>
                </a:highlight>
                <a:latin typeface="Montserrat"/>
                <a:cs typeface="Arial"/>
              </a:rPr>
              <a:t>.]</a:t>
            </a:r>
            <a:endParaRPr lang="en-US" sz="1300" dirty="0">
              <a:latin typeface="Montserrat"/>
              <a:cs typeface="Arial"/>
            </a:endParaRP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en-US" sz="1400" b="1" dirty="0">
              <a:latin typeface="Montserrat"/>
              <a:cs typeface="Arial"/>
            </a:endParaRP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4D0AC85E-9ECB-4CDB-CDB0-61880C9F3E4A}"/>
              </a:ext>
            </a:extLst>
          </p:cNvPr>
          <p:cNvSpPr txBox="1">
            <a:spLocks/>
          </p:cNvSpPr>
          <p:nvPr/>
        </p:nvSpPr>
        <p:spPr>
          <a:xfrm>
            <a:off x="8110957" y="2668361"/>
            <a:ext cx="2999982" cy="3250293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1400" b="1" dirty="0">
                <a:solidFill>
                  <a:srgbClr val="000000"/>
                </a:solidFill>
                <a:latin typeface="Montserrat"/>
                <a:cs typeface="Arial"/>
              </a:rPr>
              <a:t>Har du </a:t>
            </a:r>
            <a:r>
              <a:rPr lang="en-US" sz="1400" b="1" dirty="0" err="1">
                <a:solidFill>
                  <a:srgbClr val="000000"/>
                </a:solidFill>
                <a:latin typeface="Montserrat"/>
                <a:cs typeface="Arial"/>
              </a:rPr>
              <a:t>klikket</a:t>
            </a:r>
            <a:r>
              <a:rPr lang="en-US" sz="1400" b="1" dirty="0">
                <a:solidFill>
                  <a:srgbClr val="000000"/>
                </a:solidFill>
                <a:latin typeface="Montserrat"/>
                <a:cs typeface="Arial"/>
              </a:rPr>
              <a:t>, </a:t>
            </a:r>
            <a:r>
              <a:rPr lang="en-US" sz="1400" b="1" dirty="0" err="1">
                <a:solidFill>
                  <a:srgbClr val="000000"/>
                </a:solidFill>
                <a:latin typeface="Montserrat"/>
                <a:cs typeface="Arial"/>
              </a:rPr>
              <a:t>downloadet</a:t>
            </a:r>
            <a:r>
              <a:rPr lang="en-US" sz="1400" b="1" dirty="0">
                <a:solidFill>
                  <a:srgbClr val="000000"/>
                </a:solidFill>
                <a:latin typeface="Montserrat"/>
                <a:cs typeface="Arial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Montserrat"/>
                <a:cs typeface="Arial"/>
              </a:rPr>
              <a:t>eller</a:t>
            </a:r>
            <a:r>
              <a:rPr lang="en-US" sz="1400" b="1" dirty="0">
                <a:solidFill>
                  <a:srgbClr val="000000"/>
                </a:solidFill>
                <a:latin typeface="Montserrat"/>
                <a:cs typeface="Arial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Montserrat"/>
                <a:cs typeface="Arial"/>
              </a:rPr>
              <a:t>indsendt</a:t>
            </a:r>
            <a:r>
              <a:rPr lang="en-US" sz="1400" b="1" dirty="0">
                <a:solidFill>
                  <a:srgbClr val="000000"/>
                </a:solidFill>
                <a:latin typeface="Montserrat"/>
                <a:cs typeface="Arial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Montserrat"/>
                <a:cs typeface="Arial"/>
              </a:rPr>
              <a:t>oplysninger</a:t>
            </a:r>
            <a:r>
              <a:rPr lang="en-US" sz="1400" b="1" dirty="0">
                <a:solidFill>
                  <a:srgbClr val="000000"/>
                </a:solidFill>
                <a:latin typeface="Montserrat"/>
                <a:cs typeface="Arial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Montserrat"/>
                <a:cs typeface="Arial"/>
              </a:rPr>
              <a:t>som</a:t>
            </a:r>
            <a:r>
              <a:rPr lang="en-US" sz="1400" b="1" dirty="0">
                <a:solidFill>
                  <a:srgbClr val="000000"/>
                </a:solidFill>
                <a:latin typeface="Montserrat"/>
                <a:cs typeface="Arial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Montserrat"/>
                <a:cs typeface="Arial"/>
              </a:rPr>
              <a:t>svar</a:t>
            </a:r>
            <a:r>
              <a:rPr lang="en-US" sz="1400" b="1" dirty="0">
                <a:solidFill>
                  <a:srgbClr val="000000"/>
                </a:solidFill>
                <a:latin typeface="Montserrat"/>
                <a:cs typeface="Arial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Montserrat"/>
                <a:cs typeface="Arial"/>
              </a:rPr>
              <a:t>på</a:t>
            </a:r>
            <a:r>
              <a:rPr lang="en-US" sz="1400" b="1" dirty="0">
                <a:solidFill>
                  <a:srgbClr val="000000"/>
                </a:solidFill>
                <a:latin typeface="Montserrat"/>
                <a:cs typeface="Arial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Montserrat"/>
                <a:cs typeface="Arial"/>
              </a:rPr>
              <a:t>en</a:t>
            </a:r>
            <a:r>
              <a:rPr lang="en-US" sz="1400" b="1" dirty="0">
                <a:solidFill>
                  <a:srgbClr val="000000"/>
                </a:solidFill>
                <a:latin typeface="Montserrat"/>
                <a:cs typeface="Arial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Montserrat"/>
                <a:cs typeface="Arial"/>
              </a:rPr>
              <a:t>mistænkelig</a:t>
            </a:r>
            <a:r>
              <a:rPr lang="en-US" sz="1400" b="1" dirty="0">
                <a:solidFill>
                  <a:srgbClr val="000000"/>
                </a:solidFill>
                <a:latin typeface="Montserrat"/>
                <a:cs typeface="Arial"/>
              </a:rPr>
              <a:t> e-mail?, </a:t>
            </a:r>
            <a:endParaRPr lang="en-US" sz="1300" b="1" dirty="0">
              <a:latin typeface="Montserrat"/>
              <a:cs typeface="Arial"/>
            </a:endParaRPr>
          </a:p>
          <a:p>
            <a:pPr marL="179705" indent="-179705">
              <a:lnSpc>
                <a:spcPct val="120000"/>
              </a:lnSpc>
              <a:buClr>
                <a:srgbClr val="E94F37"/>
              </a:buClr>
            </a:pPr>
            <a:r>
              <a:rPr lang="en-US" sz="1300" b="1" dirty="0" err="1">
                <a:latin typeface="Montserrat"/>
                <a:cs typeface="Arial"/>
              </a:rPr>
              <a:t>Indenfor</a:t>
            </a:r>
            <a:r>
              <a:rPr lang="en-US" sz="1300" b="1" dirty="0">
                <a:latin typeface="Montserrat"/>
                <a:cs typeface="Arial"/>
              </a:rPr>
              <a:t> </a:t>
            </a:r>
            <a:r>
              <a:rPr lang="en-US" sz="1300" b="1" dirty="0" err="1">
                <a:latin typeface="Montserrat"/>
                <a:cs typeface="Arial"/>
              </a:rPr>
              <a:t>åbningstid</a:t>
            </a:r>
            <a:r>
              <a:rPr lang="en-US" sz="1300" b="1" dirty="0">
                <a:latin typeface="Montserrat"/>
                <a:cs typeface="Arial"/>
              </a:rPr>
              <a:t> </a:t>
            </a:r>
            <a:r>
              <a:rPr lang="en-US" sz="1300" dirty="0">
                <a:highlight>
                  <a:srgbClr val="FFFF00"/>
                </a:highlight>
                <a:latin typeface="Montserrat"/>
                <a:cs typeface="Arial"/>
              </a:rPr>
              <a:t>[(Man–Fre 8:00–17:00)]: </a:t>
            </a:r>
          </a:p>
          <a:p>
            <a:pPr marL="179705" indent="-179705">
              <a:lnSpc>
                <a:spcPct val="120000"/>
              </a:lnSpc>
              <a:buClr>
                <a:srgbClr val="E94F37"/>
              </a:buClr>
            </a:pPr>
            <a:r>
              <a:rPr lang="en-US" sz="1300" dirty="0" err="1">
                <a:highlight>
                  <a:srgbClr val="FFFF00"/>
                </a:highlight>
                <a:latin typeface="Montserrat"/>
                <a:cs typeface="Arial"/>
              </a:rPr>
              <a:t>Kontakt</a:t>
            </a:r>
            <a:r>
              <a:rPr lang="en-US" sz="1300" dirty="0">
                <a:highlight>
                  <a:srgbClr val="FFFF00"/>
                </a:highlight>
                <a:latin typeface="Montserrat"/>
                <a:cs typeface="Arial"/>
              </a:rPr>
              <a:t> IT med det </a:t>
            </a:r>
            <a:r>
              <a:rPr lang="en-US" sz="1300" dirty="0" err="1">
                <a:highlight>
                  <a:srgbClr val="FFFF00"/>
                </a:highlight>
                <a:latin typeface="Montserrat"/>
                <a:cs typeface="Arial"/>
              </a:rPr>
              <a:t>samme</a:t>
            </a:r>
            <a:br>
              <a:rPr lang="en-US" sz="1300" dirty="0">
                <a:highlight>
                  <a:srgbClr val="FFFF00"/>
                </a:highlight>
                <a:latin typeface="Montserrat"/>
                <a:cs typeface="Arial"/>
              </a:rPr>
            </a:br>
            <a:r>
              <a:rPr lang="en-US" sz="1300" dirty="0">
                <a:highlight>
                  <a:srgbClr val="FFFF00"/>
                </a:highlight>
                <a:latin typeface="Montserrat"/>
                <a:cs typeface="Arial"/>
              </a:rPr>
              <a:t>📞 [+45 xx xx xx xx]</a:t>
            </a:r>
            <a:endParaRPr lang="en-US" sz="1300" dirty="0">
              <a:highlight>
                <a:srgbClr val="FFFF00"/>
              </a:highlight>
            </a:endParaRPr>
          </a:p>
          <a:p>
            <a:pPr marL="179705" indent="-179705">
              <a:lnSpc>
                <a:spcPct val="120000"/>
              </a:lnSpc>
              <a:buClr>
                <a:srgbClr val="E94F37"/>
              </a:buClr>
            </a:pPr>
            <a:r>
              <a:rPr lang="en-US" sz="1300" b="1" dirty="0" err="1">
                <a:latin typeface="Montserrat"/>
                <a:cs typeface="Arial"/>
              </a:rPr>
              <a:t>Udenfor</a:t>
            </a:r>
            <a:r>
              <a:rPr lang="en-US" sz="1300" b="1" dirty="0">
                <a:latin typeface="Montserrat"/>
                <a:cs typeface="Arial"/>
              </a:rPr>
              <a:t> </a:t>
            </a:r>
            <a:r>
              <a:rPr lang="en-US" sz="1300" b="1" dirty="0" err="1">
                <a:latin typeface="Montserrat"/>
                <a:cs typeface="Arial"/>
              </a:rPr>
              <a:t>åbningstid</a:t>
            </a:r>
            <a:r>
              <a:rPr lang="en-US" sz="1300" b="1" dirty="0">
                <a:latin typeface="Montserrat"/>
                <a:cs typeface="Arial"/>
              </a:rPr>
              <a:t>:</a:t>
            </a:r>
            <a:br>
              <a:rPr lang="en-US" sz="1300" dirty="0">
                <a:latin typeface="Montserrat"/>
                <a:cs typeface="Arial"/>
              </a:rPr>
            </a:br>
            <a:r>
              <a:rPr lang="en-US" sz="1300" dirty="0">
                <a:latin typeface="Montserrat"/>
                <a:cs typeface="Arial"/>
              </a:rPr>
              <a:t>📞 </a:t>
            </a:r>
            <a:r>
              <a:rPr lang="en-US" sz="1300" dirty="0">
                <a:highlight>
                  <a:srgbClr val="FFFF00"/>
                </a:highlight>
                <a:latin typeface="Montserrat"/>
                <a:cs typeface="Arial"/>
              </a:rPr>
              <a:t>[Svend Svendsen, CEO: +45 xx xx xx xx]</a:t>
            </a:r>
            <a:br>
              <a:rPr lang="en-US" sz="1300" dirty="0">
                <a:highlight>
                  <a:srgbClr val="FFFF00"/>
                </a:highlight>
                <a:latin typeface="Montserrat"/>
                <a:cs typeface="Arial"/>
              </a:rPr>
            </a:br>
            <a:r>
              <a:rPr lang="en-US" sz="1300" dirty="0">
                <a:highlight>
                  <a:srgbClr val="FFFF00"/>
                </a:highlight>
                <a:latin typeface="Montserrat"/>
                <a:cs typeface="Arial"/>
              </a:rPr>
              <a:t>(</a:t>
            </a:r>
            <a:r>
              <a:rPr lang="en-US" sz="1300" dirty="0" err="1">
                <a:highlight>
                  <a:srgbClr val="FFFF00"/>
                </a:highlight>
                <a:latin typeface="Montserrat"/>
                <a:cs typeface="Arial"/>
              </a:rPr>
              <a:t>eller</a:t>
            </a:r>
            <a:r>
              <a:rPr lang="en-US" sz="1300" dirty="0">
                <a:highlight>
                  <a:srgbClr val="FFFF00"/>
                </a:highlight>
                <a:latin typeface="Montserrat"/>
                <a:cs typeface="Arial"/>
              </a:rPr>
              <a:t> </a:t>
            </a:r>
            <a:r>
              <a:rPr lang="en-US" sz="1300" dirty="0" err="1">
                <a:highlight>
                  <a:srgbClr val="FFFF00"/>
                </a:highlight>
                <a:latin typeface="Montserrat"/>
                <a:cs typeface="Arial"/>
              </a:rPr>
              <a:t>kontakt</a:t>
            </a:r>
            <a:r>
              <a:rPr lang="en-US" sz="1300" dirty="0">
                <a:highlight>
                  <a:srgbClr val="FFFF00"/>
                </a:highlight>
                <a:latin typeface="Montserrat"/>
                <a:cs typeface="Arial"/>
              </a:rPr>
              <a:t> </a:t>
            </a:r>
            <a:r>
              <a:rPr lang="en-US" sz="1300" dirty="0" err="1">
                <a:highlight>
                  <a:srgbClr val="FFFF00"/>
                </a:highlight>
                <a:latin typeface="Montserrat"/>
                <a:cs typeface="Arial"/>
              </a:rPr>
              <a:t>jeres</a:t>
            </a:r>
            <a:r>
              <a:rPr lang="en-US" sz="1300" dirty="0">
                <a:highlight>
                  <a:srgbClr val="FFFF00"/>
                </a:highlight>
                <a:latin typeface="Montserrat"/>
                <a:cs typeface="Arial"/>
              </a:rPr>
              <a:t> </a:t>
            </a:r>
            <a:r>
              <a:rPr lang="en-US" sz="1300" dirty="0" err="1">
                <a:highlight>
                  <a:srgbClr val="FFFF00"/>
                </a:highlight>
                <a:latin typeface="Montserrat"/>
                <a:cs typeface="Arial"/>
              </a:rPr>
              <a:t>eksterne</a:t>
            </a:r>
            <a:r>
              <a:rPr lang="en-US" sz="1300" dirty="0">
                <a:highlight>
                  <a:srgbClr val="FFFF00"/>
                </a:highlight>
                <a:latin typeface="Montserrat"/>
                <a:cs typeface="Arial"/>
              </a:rPr>
              <a:t> IT partner)</a:t>
            </a:r>
            <a:endParaRPr lang="en-US" sz="1300" dirty="0">
              <a:highlight>
                <a:srgbClr val="FFFF00"/>
              </a:highlight>
            </a:endParaRPr>
          </a:p>
        </p:txBody>
      </p:sp>
      <p:pic>
        <p:nvPicPr>
          <p:cNvPr id="17" name="Picture 16" descr="A group of fish on a black background&#10;&#10;Description automatically generated">
            <a:extLst>
              <a:ext uri="{FF2B5EF4-FFF2-40B4-BE49-F238E27FC236}">
                <a16:creationId xmlns:a16="http://schemas.microsoft.com/office/drawing/2014/main" id="{353F40D2-AB11-1106-55AC-1F686B457B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32045" y="5332700"/>
            <a:ext cx="3360296" cy="1280752"/>
          </a:xfrm>
          <a:prstGeom prst="rect">
            <a:avLst/>
          </a:prstGeom>
        </p:spPr>
      </p:pic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2483EC00-4653-C49C-1D55-DA40E076622B}"/>
              </a:ext>
            </a:extLst>
          </p:cNvPr>
          <p:cNvSpPr/>
          <p:nvPr/>
        </p:nvSpPr>
        <p:spPr>
          <a:xfrm>
            <a:off x="8240617" y="363558"/>
            <a:ext cx="3547431" cy="907560"/>
          </a:xfrm>
          <a:prstGeom prst="roundRect">
            <a:avLst>
              <a:gd name="adj" fmla="val 4528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K" sz="1200" dirty="0">
                <a:solidFill>
                  <a:sysClr val="windowText" lastClr="000000"/>
                </a:solidFill>
                <a:latin typeface="Montserrat" pitchFamily="2" charset="77"/>
              </a:rPr>
              <a:t>Bemærk: </a:t>
            </a:r>
            <a:r>
              <a:rPr lang="en-GB" sz="1200" b="0" i="0" u="none" strike="noStrike" dirty="0" err="1">
                <a:solidFill>
                  <a:srgbClr val="000000"/>
                </a:solidFill>
                <a:effectLst/>
                <a:latin typeface="Montserrat" pitchFamily="2" charset="77"/>
              </a:rPr>
              <a:t>Tjek</a:t>
            </a:r>
            <a:r>
              <a:rPr lang="en-GB" sz="1200" b="0" i="0" u="none" strike="noStrike" dirty="0">
                <a:solidFill>
                  <a:srgbClr val="000000"/>
                </a:solidFill>
                <a:effectLst/>
                <a:latin typeface="Montserrat" pitchFamily="2" charset="77"/>
              </a:rPr>
              <a:t> de </a:t>
            </a:r>
            <a:r>
              <a:rPr lang="en-GB" sz="1200" b="0" i="0" u="none" strike="noStrike" dirty="0" err="1">
                <a:solidFill>
                  <a:srgbClr val="000000"/>
                </a:solidFill>
                <a:effectLst/>
                <a:latin typeface="Montserrat" pitchFamily="2" charset="77"/>
              </a:rPr>
              <a:t>gulmarkerede</a:t>
            </a:r>
            <a:r>
              <a:rPr lang="en-GB" sz="1200" b="0" i="0" u="none" strike="noStrike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en-GB" sz="1200" b="0" i="0" u="none" strike="noStrike" dirty="0" err="1">
                <a:solidFill>
                  <a:srgbClr val="000000"/>
                </a:solidFill>
                <a:effectLst/>
                <a:latin typeface="Montserrat" pitchFamily="2" charset="77"/>
              </a:rPr>
              <a:t>områder</a:t>
            </a:r>
            <a:r>
              <a:rPr lang="en-GB" sz="1200" b="0" i="0" u="none" strike="noStrike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en-GB" sz="1200" b="0" i="0" u="none" strike="noStrike" dirty="0" err="1">
                <a:solidFill>
                  <a:srgbClr val="000000"/>
                </a:solidFill>
                <a:effectLst/>
                <a:latin typeface="Montserrat" pitchFamily="2" charset="77"/>
              </a:rPr>
              <a:t>og</a:t>
            </a:r>
            <a:r>
              <a:rPr lang="en-GB" sz="1200" b="0" i="0" u="none" strike="noStrike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en-GB" sz="1200" b="0" i="0" u="none" strike="noStrike" dirty="0" err="1">
                <a:solidFill>
                  <a:srgbClr val="000000"/>
                </a:solidFill>
                <a:effectLst/>
                <a:latin typeface="Montserrat" pitchFamily="2" charset="77"/>
              </a:rPr>
              <a:t>justér</a:t>
            </a:r>
            <a:r>
              <a:rPr lang="en-GB" sz="1200" b="0" i="0" u="none" strike="noStrike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en-GB" sz="1200" b="0" i="0" u="none" strike="noStrike" dirty="0" err="1">
                <a:solidFill>
                  <a:srgbClr val="000000"/>
                </a:solidFill>
                <a:effectLst/>
                <a:latin typeface="Montserrat" pitchFamily="2" charset="77"/>
              </a:rPr>
              <a:t>dem</a:t>
            </a:r>
            <a:r>
              <a:rPr lang="en-GB" sz="1200" b="0" i="0" u="none" strike="noStrike" dirty="0">
                <a:solidFill>
                  <a:srgbClr val="000000"/>
                </a:solidFill>
                <a:effectLst/>
                <a:latin typeface="Montserrat" pitchFamily="2" charset="77"/>
              </a:rPr>
              <a:t>, </a:t>
            </a:r>
            <a:r>
              <a:rPr lang="en-GB" sz="1200" b="0" i="0" u="none" strike="noStrike" dirty="0" err="1">
                <a:solidFill>
                  <a:srgbClr val="000000"/>
                </a:solidFill>
                <a:effectLst/>
                <a:latin typeface="Montserrat" pitchFamily="2" charset="77"/>
              </a:rPr>
              <a:t>så</a:t>
            </a:r>
            <a:r>
              <a:rPr lang="en-GB" sz="1200" b="0" i="0" u="none" strike="noStrike" dirty="0">
                <a:solidFill>
                  <a:srgbClr val="000000"/>
                </a:solidFill>
                <a:effectLst/>
                <a:latin typeface="Montserrat" pitchFamily="2" charset="77"/>
              </a:rPr>
              <a:t> de passer </a:t>
            </a:r>
            <a:r>
              <a:rPr lang="en-GB" sz="1200" b="0" i="0" u="none" strike="noStrike" dirty="0" err="1">
                <a:solidFill>
                  <a:srgbClr val="000000"/>
                </a:solidFill>
                <a:effectLst/>
                <a:latin typeface="Montserrat" pitchFamily="2" charset="77"/>
              </a:rPr>
              <a:t>til</a:t>
            </a:r>
            <a:r>
              <a:rPr lang="en-GB" sz="1200" b="0" i="0" u="none" strike="noStrike" dirty="0">
                <a:solidFill>
                  <a:srgbClr val="000000"/>
                </a:solidFill>
                <a:effectLst/>
                <a:latin typeface="Montserrat" pitchFamily="2" charset="77"/>
              </a:rPr>
              <a:t>, </a:t>
            </a:r>
            <a:r>
              <a:rPr lang="en-GB" sz="1200" b="0" i="0" u="none" strike="noStrike" dirty="0" err="1">
                <a:solidFill>
                  <a:srgbClr val="000000"/>
                </a:solidFill>
                <a:effectLst/>
                <a:latin typeface="Montserrat" pitchFamily="2" charset="77"/>
              </a:rPr>
              <a:t>hvordan</a:t>
            </a:r>
            <a:r>
              <a:rPr lang="en-GB" sz="1200" b="0" i="0" u="none" strike="noStrike" dirty="0">
                <a:solidFill>
                  <a:srgbClr val="000000"/>
                </a:solidFill>
                <a:effectLst/>
                <a:latin typeface="Montserrat" pitchFamily="2" charset="77"/>
              </a:rPr>
              <a:t> I </a:t>
            </a:r>
            <a:r>
              <a:rPr lang="en-GB" sz="1200" b="0" i="0" u="none" strike="noStrike" dirty="0" err="1">
                <a:solidFill>
                  <a:srgbClr val="000000"/>
                </a:solidFill>
                <a:effectLst/>
                <a:latin typeface="Montserrat" pitchFamily="2" charset="77"/>
              </a:rPr>
              <a:t>arbejder</a:t>
            </a:r>
            <a:r>
              <a:rPr lang="en-GB" sz="1200" b="0" i="0" u="none" strike="noStrike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en-GB" sz="1200" b="0" i="0" u="none" strike="noStrike" dirty="0" err="1">
                <a:solidFill>
                  <a:srgbClr val="000000"/>
                </a:solidFill>
                <a:effectLst/>
                <a:latin typeface="Montserrat" pitchFamily="2" charset="77"/>
              </a:rPr>
              <a:t>hos</a:t>
            </a:r>
            <a:r>
              <a:rPr lang="en-GB" sz="1200" b="0" i="0" u="none" strike="noStrike" dirty="0">
                <a:solidFill>
                  <a:srgbClr val="000000"/>
                </a:solidFill>
                <a:effectLst/>
                <a:latin typeface="Montserrat" pitchFamily="2" charset="77"/>
              </a:rPr>
              <a:t> </a:t>
            </a:r>
            <a:r>
              <a:rPr lang="en-GB" sz="1200" b="0" i="0" u="none" strike="noStrike" dirty="0" err="1">
                <a:solidFill>
                  <a:srgbClr val="000000"/>
                </a:solidFill>
                <a:effectLst/>
                <a:latin typeface="Montserrat" pitchFamily="2" charset="77"/>
              </a:rPr>
              <a:t>jer.</a:t>
            </a:r>
            <a:endParaRPr lang="en-DK" sz="1200" dirty="0">
              <a:solidFill>
                <a:sysClr val="windowText" lastClr="000000"/>
              </a:solidFill>
              <a:latin typeface="Montserrat" pitchFamily="2" charset="77"/>
            </a:endParaRPr>
          </a:p>
        </p:txBody>
      </p:sp>
      <p:pic>
        <p:nvPicPr>
          <p:cNvPr id="23" name="Picture 22" descr="A screenshot of a computer&#10;&#10;AI-generated content may be incorrect.">
            <a:extLst>
              <a:ext uri="{FF2B5EF4-FFF2-40B4-BE49-F238E27FC236}">
                <a16:creationId xmlns:a16="http://schemas.microsoft.com/office/drawing/2014/main" id="{77225EF0-2CCC-3B97-9E8D-8AEC9EB3940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0833" y="4558499"/>
            <a:ext cx="2060873" cy="1573067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86ABE721-E25A-F29D-3E2C-BBC46C3FA41C}"/>
              </a:ext>
            </a:extLst>
          </p:cNvPr>
          <p:cNvSpPr/>
          <p:nvPr/>
        </p:nvSpPr>
        <p:spPr>
          <a:xfrm>
            <a:off x="5486400" y="5460274"/>
            <a:ext cx="1010194" cy="191589"/>
          </a:xfrm>
          <a:prstGeom prst="rect">
            <a:avLst/>
          </a:prstGeom>
          <a:solidFill>
            <a:srgbClr val="FEFF00">
              <a:alpha val="63529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83110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d44765f-d68f-416f-b6d6-d69229b685ab">
      <Terms xmlns="http://schemas.microsoft.com/office/infopath/2007/PartnerControls"/>
    </lcf76f155ced4ddcb4097134ff3c332f>
    <TaxCatchAll xmlns="bb4d4101-4eba-44fc-90d9-c9e9cca678a8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1A4EAF141FA524DBC7C6B8C2E701F6C" ma:contentTypeVersion="21" ma:contentTypeDescription="Create a new document." ma:contentTypeScope="" ma:versionID="ccc88ce50a5ae4f82e0548b64e84829c">
  <xsd:schema xmlns:xsd="http://www.w3.org/2001/XMLSchema" xmlns:xs="http://www.w3.org/2001/XMLSchema" xmlns:p="http://schemas.microsoft.com/office/2006/metadata/properties" xmlns:ns2="3d44765f-d68f-416f-b6d6-d69229b685ab" xmlns:ns3="bb4d4101-4eba-44fc-90d9-c9e9cca678a8" targetNamespace="http://schemas.microsoft.com/office/2006/metadata/properties" ma:root="true" ma:fieldsID="4530aef355fb3a11f06a026487f29f00" ns2:_="" ns3:_="">
    <xsd:import namespace="3d44765f-d68f-416f-b6d6-d69229b685ab"/>
    <xsd:import namespace="bb4d4101-4eba-44fc-90d9-c9e9cca678a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TaxCatchAll" minOccurs="0"/>
                <xsd:element ref="ns2:lcf76f155ced4ddcb4097134ff3c332f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44765f-d68f-416f-b6d6-d69229b685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3e46e309-a70f-4183-877a-584ad34d90e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4d4101-4eba-44fc-90d9-c9e9cca678a8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95fa879d-e2b0-4a08-a7ab-2f3d3f198753}" ma:internalName="TaxCatchAll" ma:showField="CatchAllData" ma:web="bb4d4101-4eba-44fc-90d9-c9e9cca678a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96062F2-731D-43F3-AE89-A62A56FCF76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E599CDC-8838-4B3E-BF7B-F37A23FD208B}">
  <ds:schemaRefs>
    <ds:schemaRef ds:uri="3d44765f-d68f-416f-b6d6-d69229b685ab"/>
    <ds:schemaRef ds:uri="bb4d4101-4eba-44fc-90d9-c9e9cca678a8"/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CC3FFE34-A05A-47D6-B0CA-83A936B567C4}">
  <ds:schemaRefs>
    <ds:schemaRef ds:uri="3d44765f-d68f-416f-b6d6-d69229b685ab"/>
    <ds:schemaRef ds:uri="bb4d4101-4eba-44fc-90d9-c9e9cca678a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272</Words>
  <Application>Microsoft Macintosh PowerPoint</Application>
  <PresentationFormat>Widescreen</PresentationFormat>
  <Paragraphs>24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Montserrat</vt:lpstr>
      <vt:lpstr>Montserrat ExtraBold</vt:lpstr>
      <vt:lpstr>Office Theme</vt:lpstr>
      <vt:lpstr>Introduktion</vt:lpstr>
      <vt:lpstr>Phishing?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Benjamin Pomerleau</dc:creator>
  <cp:lastModifiedBy>Sigrid Dam Jeremiassen (EAASDJE)</cp:lastModifiedBy>
  <cp:revision>131</cp:revision>
  <dcterms:created xsi:type="dcterms:W3CDTF">2025-01-22T10:10:10Z</dcterms:created>
  <dcterms:modified xsi:type="dcterms:W3CDTF">2025-05-05T08:57:00Z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0x010100D1A4EAF141FA524DBC7C6B8C2E701F6C</vt:lpwstr>
  </property>
</Properties>
</file>